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57" r:id="rId7"/>
    <p:sldId id="268" r:id="rId8"/>
    <p:sldId id="269" r:id="rId9"/>
    <p:sldId id="271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CC0000"/>
    <a:srgbClr val="F3BEA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633A3-E8B8-4420-9940-969BB02CF2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48EA6-B20A-416F-99A8-B2AFC82270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F0B25-B8F4-4125-B8CB-6F7340F1D8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1CBA7-ACDA-41F7-B1CA-F9580E9ACD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D821C-44DC-4223-B098-CC31228D9D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AB28C-9C39-43E8-A471-2F370AC8B6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9CCF1-CA2F-44E9-AFF0-E706252407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2FE89-45D3-486D-B520-DCF4E9C7E8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EBB00-EE4A-4280-9244-A5681DE5F6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ED3FB-F775-45DB-86F1-265F2614CD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AF871-AE35-4709-A804-E225DE803C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7EAC30-F477-4151-B2DC-45E7DFF032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762000"/>
            <a:ext cx="5257800" cy="2686050"/>
          </a:xfrm>
        </p:spPr>
        <p:txBody>
          <a:bodyPr/>
          <a:lstStyle/>
          <a:p>
            <a:r>
              <a:rPr lang="en-US" sz="5400" b="1">
                <a:solidFill>
                  <a:schemeClr val="tx1"/>
                </a:solidFill>
              </a:rPr>
              <a:t>Subtraction </a:t>
            </a:r>
            <a:br>
              <a:rPr lang="en-US" sz="5400" b="1">
                <a:solidFill>
                  <a:schemeClr val="tx1"/>
                </a:solidFill>
              </a:rPr>
            </a:br>
            <a:r>
              <a:rPr lang="en-US" sz="5400" b="1">
                <a:solidFill>
                  <a:schemeClr val="tx1"/>
                </a:solidFill>
              </a:rPr>
              <a:t>with </a:t>
            </a:r>
            <a:br>
              <a:rPr lang="en-US" sz="5400" b="1">
                <a:solidFill>
                  <a:schemeClr val="tx1"/>
                </a:solidFill>
              </a:rPr>
            </a:br>
            <a:r>
              <a:rPr lang="en-US" sz="5400" b="1">
                <a:solidFill>
                  <a:schemeClr val="tx1"/>
                </a:solidFill>
              </a:rPr>
              <a:t>Regrouping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638800" y="3962400"/>
            <a:ext cx="1219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/>
              <a:t>-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5867400" y="525780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082" name="Picture 10" descr="SY0030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743200"/>
            <a:ext cx="884238" cy="1252538"/>
          </a:xfrm>
          <a:prstGeom prst="rect">
            <a:avLst/>
          </a:prstGeom>
          <a:noFill/>
        </p:spPr>
      </p:pic>
      <p:pic>
        <p:nvPicPr>
          <p:cNvPr id="3083" name="Picture 11" descr="SY00294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2819400"/>
            <a:ext cx="850900" cy="1135063"/>
          </a:xfrm>
          <a:prstGeom prst="rect">
            <a:avLst/>
          </a:prstGeom>
          <a:noFill/>
        </p:spPr>
      </p:pic>
      <p:pic>
        <p:nvPicPr>
          <p:cNvPr id="3084" name="Picture 12" descr="SY00297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038600"/>
            <a:ext cx="862013" cy="1112838"/>
          </a:xfrm>
          <a:prstGeom prst="rect">
            <a:avLst/>
          </a:prstGeom>
          <a:noFill/>
        </p:spPr>
      </p:pic>
      <p:pic>
        <p:nvPicPr>
          <p:cNvPr id="3085" name="Picture 13" descr="SY00295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91400" y="4038600"/>
            <a:ext cx="841375" cy="1154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Great Job!</a:t>
            </a:r>
          </a:p>
        </p:txBody>
      </p:sp>
      <p:pic>
        <p:nvPicPr>
          <p:cNvPr id="15364" name="Picture 4" descr="j039571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133600"/>
            <a:ext cx="2133600" cy="2133600"/>
          </a:xfrm>
          <a:prstGeom prst="rect">
            <a:avLst/>
          </a:prstGeom>
          <a:noFill/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600200" y="4648200"/>
            <a:ext cx="6172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Now it’s your turn to prove you’re the math wizard!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1. Look at the ones.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19800" y="1600200"/>
            <a:ext cx="2743200" cy="1219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b="1" i="1"/>
              <a:t>Ask: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b="1" i="1"/>
              <a:t>“Can we take 3 away from 2?”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876800" y="2362200"/>
            <a:ext cx="1295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8 2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572000" y="3048000"/>
            <a:ext cx="1600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-</a:t>
            </a:r>
            <a:r>
              <a:rPr lang="en-US" sz="6600" b="1" u="sng"/>
              <a:t>5 3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5867400" y="15240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752600" y="5181600"/>
            <a:ext cx="3429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If we can’t, then we have to regroup.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257800" y="6019800"/>
            <a:ext cx="33528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  <p:bldP spid="112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2. Regroup as needed.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105400" y="2362200"/>
            <a:ext cx="1447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8 2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800600" y="3048000"/>
            <a:ext cx="1676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-</a:t>
            </a:r>
            <a:r>
              <a:rPr lang="en-US" sz="6600" b="1" u="sng"/>
              <a:t>5 3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600200" y="2438400"/>
            <a:ext cx="2971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		1</a:t>
            </a:r>
            <a:r>
              <a:rPr lang="en-US" sz="2800" b="1" baseline="30000"/>
              <a:t>st</a:t>
            </a:r>
            <a:r>
              <a:rPr lang="en-US" sz="2800" b="1"/>
              <a:t>: </a:t>
            </a:r>
            <a:br>
              <a:rPr lang="en-US" sz="2800" b="1"/>
            </a:br>
            <a:r>
              <a:rPr lang="en-US" sz="2800" b="1"/>
              <a:t>Go next door to the tens and take one away.</a:t>
            </a: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5181600" y="2514600"/>
            <a:ext cx="457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5105400" y="1676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/>
              <a:t>7</a:t>
            </a: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4114800" y="2743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553200" y="2590800"/>
            <a:ext cx="2590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        2</a:t>
            </a:r>
            <a:r>
              <a:rPr lang="en-US" sz="2800" b="1" baseline="30000"/>
              <a:t>nd</a:t>
            </a:r>
            <a:r>
              <a:rPr lang="en-US" sz="2800" b="1"/>
              <a:t>: </a:t>
            </a:r>
            <a:br>
              <a:rPr lang="en-US" sz="2800" b="1"/>
            </a:br>
            <a:r>
              <a:rPr lang="en-US" sz="2800" b="1"/>
              <a:t>Add the ten to the ones.</a:t>
            </a: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6400800" y="2895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5486400" y="2438400"/>
            <a:ext cx="38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 animBg="1"/>
      <p:bldP spid="12302" grpId="0" animBg="1"/>
      <p:bldP spid="123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3. Subtract the ones.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105400" y="2362200"/>
            <a:ext cx="1447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8 2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800600" y="3048000"/>
            <a:ext cx="1676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-</a:t>
            </a:r>
            <a:r>
              <a:rPr lang="en-US" sz="6600" b="1" u="sng"/>
              <a:t>5 3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5181600" y="2514600"/>
            <a:ext cx="457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105400" y="1676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/>
              <a:t>7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486400" y="2438400"/>
            <a:ext cx="38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/>
              <a:t>1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6019800" y="14478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6172200" y="16764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What is 12 – 3?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715000" y="3962400"/>
            <a:ext cx="685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4. Subtract the tens.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105400" y="2362200"/>
            <a:ext cx="1447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8 2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800600" y="3048000"/>
            <a:ext cx="1676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-</a:t>
            </a:r>
            <a:r>
              <a:rPr lang="en-US" sz="6600" b="1" u="sng"/>
              <a:t>5 3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5181600" y="2514600"/>
            <a:ext cx="457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105400" y="16764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/>
              <a:t>7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486400" y="2438400"/>
            <a:ext cx="38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/>
              <a:t>1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715000" y="3962400"/>
            <a:ext cx="685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9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762000" y="20574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What is 7 – 5?</a:t>
            </a: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3581400" y="2133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105400" y="3962400"/>
            <a:ext cx="685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Now let’s review the steps…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b="1"/>
              <a:t>Look at the ones.</a:t>
            </a:r>
          </a:p>
          <a:p>
            <a:pPr marL="609600" indent="-609600">
              <a:buFontTx/>
              <a:buNone/>
            </a:pPr>
            <a:r>
              <a:rPr lang="en-US" b="1"/>
              <a:t>	</a:t>
            </a:r>
            <a:r>
              <a:rPr lang="en-US" b="1" i="1"/>
              <a:t>Ask:  Can we subtract?</a:t>
            </a:r>
          </a:p>
          <a:p>
            <a:pPr marL="609600" indent="-609600">
              <a:buFontTx/>
              <a:buAutoNum type="arabicPeriod" startAt="2"/>
            </a:pPr>
            <a:r>
              <a:rPr lang="en-US" b="1"/>
              <a:t>Regroup as needed:</a:t>
            </a:r>
          </a:p>
          <a:p>
            <a:pPr marL="609600" indent="-609600">
              <a:buFontTx/>
              <a:buNone/>
            </a:pPr>
            <a:r>
              <a:rPr lang="en-US" b="1"/>
              <a:t>	1.  Go to the tens and take one away.</a:t>
            </a:r>
          </a:p>
          <a:p>
            <a:pPr marL="609600" indent="-609600">
              <a:buFontTx/>
              <a:buNone/>
            </a:pPr>
            <a:r>
              <a:rPr lang="en-US" b="1"/>
              <a:t>	2.  Add the ten to the ones.</a:t>
            </a:r>
          </a:p>
          <a:p>
            <a:pPr marL="609600" indent="-609600">
              <a:buFontTx/>
              <a:buAutoNum type="arabicPeriod" startAt="3"/>
            </a:pPr>
            <a:r>
              <a:rPr lang="en-US" b="1"/>
              <a:t>Subtract the ones.</a:t>
            </a:r>
          </a:p>
          <a:p>
            <a:pPr marL="609600" indent="-609600">
              <a:buFontTx/>
              <a:buAutoNum type="arabicPeriod" startAt="3"/>
            </a:pPr>
            <a:r>
              <a:rPr lang="en-US" b="1"/>
              <a:t>Subtract the tens.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r>
              <a:rPr lang="en-US" sz="4000" b="1"/>
              <a:t>We can check our </a:t>
            </a:r>
            <a:br>
              <a:rPr lang="en-US" sz="4000" b="1"/>
            </a:br>
            <a:r>
              <a:rPr lang="en-US" sz="4000" b="1"/>
              <a:t>subtraction with addition!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0" y="2438400"/>
            <a:ext cx="1447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8 2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057400" y="3200400"/>
            <a:ext cx="1676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-</a:t>
            </a:r>
            <a:r>
              <a:rPr lang="en-US" sz="6600" b="1" u="sng"/>
              <a:t>5 3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>
            <a:off x="2362200" y="2590800"/>
            <a:ext cx="457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286000" y="19050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/>
              <a:t>7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667000" y="2514600"/>
            <a:ext cx="38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/>
              <a:t>1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895600" y="4038600"/>
            <a:ext cx="685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9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286000" y="4038600"/>
            <a:ext cx="685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2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V="1">
            <a:off x="3429000" y="3200400"/>
            <a:ext cx="19050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410200" y="2438400"/>
            <a:ext cx="1371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2 9</a:t>
            </a: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3657600" y="37338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5029200" y="3124200"/>
            <a:ext cx="15509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+</a:t>
            </a:r>
            <a:r>
              <a:rPr lang="en-US" sz="6600" b="1" u="sng"/>
              <a:t>5 3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533400" y="5105400"/>
            <a:ext cx="81534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</a:t>
            </a:r>
            <a:r>
              <a:rPr lang="en-US" b="1" baseline="30000"/>
              <a:t>st</a:t>
            </a:r>
            <a:r>
              <a:rPr lang="en-US" b="1"/>
              <a:t>: Move the answer ’29’ to the top of the addition problem. </a:t>
            </a:r>
          </a:p>
          <a:p>
            <a:pPr>
              <a:spcBef>
                <a:spcPct val="50000"/>
              </a:spcBef>
            </a:pPr>
            <a:r>
              <a:rPr lang="en-US" b="1"/>
              <a:t>2</a:t>
            </a:r>
            <a:r>
              <a:rPr lang="en-US" b="1" baseline="30000"/>
              <a:t>nd</a:t>
            </a:r>
            <a:r>
              <a:rPr lang="en-US" b="1"/>
              <a:t>: Move the subtracted number ’53’ across to complete the</a:t>
            </a:r>
            <a:br>
              <a:rPr lang="en-US" b="1"/>
            </a:br>
            <a:r>
              <a:rPr lang="en-US" b="1"/>
              <a:t>       addition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animBg="1"/>
      <p:bldP spid="174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r>
              <a:rPr lang="en-US" b="1"/>
              <a:t>Now we’re ready to add…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0" y="2438400"/>
            <a:ext cx="1447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8 2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057400" y="3200400"/>
            <a:ext cx="1676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-</a:t>
            </a:r>
            <a:r>
              <a:rPr lang="en-US" sz="6600" b="1" u="sng"/>
              <a:t>5 3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2362200" y="2590800"/>
            <a:ext cx="457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286000" y="19050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/>
              <a:t>7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667000" y="2514600"/>
            <a:ext cx="38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/>
              <a:t>1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895600" y="4038600"/>
            <a:ext cx="685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9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286000" y="4038600"/>
            <a:ext cx="685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2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5410200" y="2438400"/>
            <a:ext cx="1371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2 9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5029200" y="3124200"/>
            <a:ext cx="15509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+</a:t>
            </a:r>
            <a:r>
              <a:rPr lang="en-US" sz="6600" b="1" u="sng"/>
              <a:t>5 3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200400" y="5029200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3rd: Add the tens – </a:t>
            </a:r>
            <a:endParaRPr lang="en-US" sz="2800" b="1" i="1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6324600" y="16002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6781800" y="1600200"/>
            <a:ext cx="2057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1st:</a:t>
            </a:r>
            <a:br>
              <a:rPr lang="en-US" sz="2800" b="1"/>
            </a:br>
            <a:r>
              <a:rPr lang="en-US" sz="2800" b="1"/>
              <a:t>Add the ones:  9 + 3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3733800" y="1828800"/>
            <a:ext cx="152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</a:t>
            </a:r>
            <a:r>
              <a:rPr lang="en-US" sz="2800" b="1" baseline="30000"/>
              <a:t>nd</a:t>
            </a:r>
            <a:r>
              <a:rPr lang="en-US" sz="2800" b="1"/>
              <a:t>:</a:t>
            </a:r>
            <a:br>
              <a:rPr lang="en-US" sz="2800" b="1"/>
            </a:br>
            <a:r>
              <a:rPr lang="en-US" sz="2800" b="1"/>
              <a:t>Regroup the ten.</a:t>
            </a:r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4724400" y="2286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5943600" y="3962400"/>
            <a:ext cx="685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2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5486400" y="1828800"/>
            <a:ext cx="38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1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5334000" y="3962400"/>
            <a:ext cx="609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8</a:t>
            </a:r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V="1">
            <a:off x="3810000" y="3352800"/>
            <a:ext cx="1524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3657600" y="55626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Don’t forget to add the regrouped one!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000" fill="hold"/>
                                        <p:tgtEl>
                                          <p:spTgt spid="18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0" fill="hold"/>
                                        <p:tgtEl>
                                          <p:spTgt spid="18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8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8" grpId="0" animBg="1"/>
      <p:bldP spid="18452" grpId="0" animBg="1"/>
      <p:bldP spid="184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r>
              <a:rPr lang="en-US" b="1"/>
              <a:t>Let’s see if we are right…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0" y="2438400"/>
            <a:ext cx="1447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8 2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057400" y="3200400"/>
            <a:ext cx="1676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-</a:t>
            </a:r>
            <a:r>
              <a:rPr lang="en-US" sz="6600" b="1" u="sng"/>
              <a:t>5 3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H="1">
            <a:off x="2362200" y="2590800"/>
            <a:ext cx="457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286000" y="1905000"/>
            <a:ext cx="68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/>
              <a:t>7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667000" y="2514600"/>
            <a:ext cx="38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/>
              <a:t>1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895600" y="4038600"/>
            <a:ext cx="685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9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286000" y="4038600"/>
            <a:ext cx="685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2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410200" y="2438400"/>
            <a:ext cx="1371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2 9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5029200" y="3124200"/>
            <a:ext cx="15509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+</a:t>
            </a:r>
            <a:r>
              <a:rPr lang="en-US" sz="6600" b="1" u="sng"/>
              <a:t>5 3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5943600" y="3962400"/>
            <a:ext cx="685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2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5486400" y="1828800"/>
            <a:ext cx="38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1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5334000" y="3962400"/>
            <a:ext cx="609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/>
              <a:t>8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609600" y="51816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Does the answer of the addition problem ’82’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685800" y="57912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match the top number of the subtraction problem?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3810000" y="1752600"/>
            <a:ext cx="1295400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Yes!!</a:t>
            </a:r>
          </a:p>
          <a:p>
            <a:pPr algn="ctr">
              <a:spcBef>
                <a:spcPct val="50000"/>
              </a:spcBef>
            </a:pPr>
            <a:r>
              <a:rPr lang="en-US" sz="2800" b="1"/>
              <a:t>They match!</a:t>
            </a:r>
          </a:p>
          <a:p>
            <a:pPr algn="ctr">
              <a:spcBef>
                <a:spcPct val="50000"/>
              </a:spcBef>
            </a:pPr>
            <a:r>
              <a:rPr lang="en-US" sz="2800" b="1"/>
              <a:t>We are right!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20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5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5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205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F8F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205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F8F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205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F8F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3" grpId="0"/>
    </p:bldLst>
  </p:timing>
</p:sld>
</file>

<file path=ppt/theme/theme1.xml><?xml version="1.0" encoding="utf-8"?>
<a:theme xmlns:a="http://schemas.openxmlformats.org/drawingml/2006/main" name="light gray">
  <a:themeElements>
    <a:clrScheme name="light gray 1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light gray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light gray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 gray</Template>
  <TotalTime>109</TotalTime>
  <Words>254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light gray</vt:lpstr>
      <vt:lpstr>Subtraction  with  Regrouping</vt:lpstr>
      <vt:lpstr>1. Look at the ones.</vt:lpstr>
      <vt:lpstr>2. Regroup as needed.</vt:lpstr>
      <vt:lpstr>3. Subtract the ones.</vt:lpstr>
      <vt:lpstr>4. Subtract the tens.</vt:lpstr>
      <vt:lpstr>Now let’s review the steps…</vt:lpstr>
      <vt:lpstr>We can check our  subtraction with addition!</vt:lpstr>
      <vt:lpstr>Now we’re ready to add…</vt:lpstr>
      <vt:lpstr>Let’s see if we are right…</vt:lpstr>
      <vt:lpstr>Great Job!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Subtraction  with  Regrouping</dc:title>
  <dc:creator>Becky &amp; Jim Hicks</dc:creator>
  <cp:lastModifiedBy>Lenovo User</cp:lastModifiedBy>
  <cp:revision>11</cp:revision>
  <dcterms:created xsi:type="dcterms:W3CDTF">2004-03-07T03:14:26Z</dcterms:created>
  <dcterms:modified xsi:type="dcterms:W3CDTF">2011-10-22T15:38:04Z</dcterms:modified>
</cp:coreProperties>
</file>